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0" r:id="rId4"/>
    <p:sldId id="289" r:id="rId5"/>
    <p:sldId id="286" r:id="rId6"/>
    <p:sldId id="287" r:id="rId7"/>
    <p:sldId id="290" r:id="rId8"/>
    <p:sldId id="291" r:id="rId9"/>
    <p:sldId id="292" r:id="rId10"/>
    <p:sldId id="288" r:id="rId11"/>
    <p:sldId id="283" r:id="rId12"/>
    <p:sldId id="284" r:id="rId13"/>
    <p:sldId id="294" r:id="rId14"/>
    <p:sldId id="293" r:id="rId15"/>
    <p:sldId id="295" r:id="rId16"/>
    <p:sldId id="296" r:id="rId17"/>
    <p:sldId id="297" r:id="rId18"/>
    <p:sldId id="298" r:id="rId19"/>
    <p:sldId id="26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D35AAE-6B8A-7D27-CCB4-D3195A6E197A}" name="Hinze, Julia" initials="JH" userId="S::J51526@eon.com::31bf1f46-3076-44aa-9f5c-a2269c8af5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chönknecht" initials="PS" lastIdx="3" clrIdx="0">
    <p:extLst>
      <p:ext uri="{19B8F6BF-5375-455C-9EA6-DF929625EA0E}">
        <p15:presenceInfo xmlns:p15="http://schemas.microsoft.com/office/powerpoint/2012/main" userId="2891020b24ef08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0C8DD-1778-AE9A-E7FA-E7CD73474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FC6092-F814-D095-9E22-A13579B05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ECAB61-A29B-DFDC-2A6B-875F63DA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A7AEF2-5AA0-55CB-9EB9-E2487932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71E78-592D-94AF-A6D3-F5352693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95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7500E-05D6-53E5-24AD-42462CE0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F5B8EB-9AC0-98D5-7EE6-65FB72E8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C2418-A521-2428-0F45-4CAFDCC0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F4789E-ABA0-AFA7-9A4F-653C7900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FCF7F1-CAA2-DD74-2232-DAB3B2D7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7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9931F1-E2E3-18D4-8262-BCB53A7A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4407A7-8C32-CEF7-0897-B9B9B5B59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DDFA5-76E0-6047-0D3B-E79EB5E3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8AB5AB-847E-3F88-B667-D816E02C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C57B-7C22-4958-A19E-0035F137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34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BA236-0DBD-2583-CA8B-FB41074A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FAF45-2C2E-0F13-70C0-0D1A8206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1EA20-3C81-09B7-49B6-702C3B2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454C05-E5D5-2647-233E-BD5E3444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F9EF27-34FD-CB73-4BA1-D5335E3B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10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F7E8A-DE44-4481-6A35-5C777784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8B56B-2750-EC9C-76FE-4A9807509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C6CABF-746A-13B3-E531-F4AA8CE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ED8E7-F317-B385-B792-1F79FE4B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9C4AEC-6D3D-3676-9880-C18E7134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F3300-21D0-0741-1FA7-88E81721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B3ACA-9988-E894-9539-4B708A89D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A49A41-19A5-04BD-1E6E-1285617E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84E286-C95F-1418-830F-18740766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2A09C1-7836-DF05-E66B-B322641D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33EBC-6DD2-43E8-622B-3B5BE6D8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3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697A6-9A58-0F61-AAD4-B3FB2482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C1DC08-8258-FE98-BE8D-AA9A8009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0F4ACA-1B2D-4259-45CA-B4B65DA35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3D1A9A-70F7-D0C3-C386-8FED9305E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6C60CA-95DC-4868-FBA7-A5BAB38D5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C36374-D2E9-5DA6-140A-17F9AB39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E9173E-0D4E-71BE-9A9D-7805A102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6A1960-CE2D-EDF8-A2FF-78E09F90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6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5E3A1-0DC3-F368-E178-F71D4C19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64B119-897B-C266-CF7C-382C926A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425E11-8B7A-E51D-FC92-A85E99D2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91F786-FB57-F8A9-4B7D-8C0C6B1B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3B175B-B771-3CE9-74E0-58550980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4665EC-02E2-BADC-39AF-BF6C81BD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42EE0C-FE44-6C72-DB75-5355A51C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00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3ED99-36F3-414C-289A-66A05006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7D0D7-0220-118E-7FE7-04F69925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802D36-D472-C975-90E9-691E640B2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E38304-73A9-EC8D-7715-07980B70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42AD2A-1CB8-E555-CE07-09E1E81E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962703-8172-5148-5ACC-18827A7D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47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AF393-1054-5EAF-10F3-A5471C30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BB25A1-5767-86B4-6FC8-485F9E983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F0A701-0D55-E64E-0F81-97999F68C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E4CB9D-E0F5-93F4-EFBB-44124844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46C665-F9FA-7D38-8CE4-0A9A0A9D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C79FA6-0786-ADD5-95E2-9323C702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78069B-30A6-251C-4ADA-DF0C4E7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76151E-6DB7-D86C-431D-A2CD3FCA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773EB5-BD2E-7531-8B80-10A765A64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A919-5F8F-44C8-813C-EDC9246A9092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66EA2-FAD3-4187-04BB-385880B84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9205B-8003-4A74-8E34-F0238995D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13FC-3F43-4E7D-9D09-E2463A7BE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3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EF05C40-C2AF-A4F9-6C26-74D4AB3E0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77" y="492107"/>
            <a:ext cx="5981520" cy="4091360"/>
          </a:xfrm>
          <a:prstGeom prst="rect">
            <a:avLst/>
          </a:prstGeom>
        </p:spPr>
      </p:pic>
      <p:cxnSp>
        <p:nvCxnSpPr>
          <p:cNvPr id="5" name="Gerade Verbindung 11">
            <a:extLst>
              <a:ext uri="{FF2B5EF4-FFF2-40B4-BE49-F238E27FC236}">
                <a16:creationId xmlns:a16="http://schemas.microsoft.com/office/drawing/2014/main" id="{9CC16F01-F583-2E82-C852-B2DBCF1BC2FB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83272E3-3A68-E9F1-D096-48A1B32E3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47" y="3724070"/>
            <a:ext cx="12775720" cy="1172908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Franklin Gothic Book" panose="020B0503020102020204" pitchFamily="34" charset="0"/>
              </a:rPr>
              <a:t>Planungsstand Nahwärmenetze Eibenstock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73206D-70A6-60C3-7EB7-68F6EB685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4036" y="4756381"/>
            <a:ext cx="9144000" cy="1655762"/>
          </a:xfrm>
        </p:spPr>
        <p:txBody>
          <a:bodyPr/>
          <a:lstStyle/>
          <a:p>
            <a:endParaRPr lang="de-DE" dirty="0">
              <a:latin typeface="Franklin Gothic Book" panose="020B0503020102020204" pitchFamily="34" charset="0"/>
            </a:endParaRPr>
          </a:p>
          <a:p>
            <a:r>
              <a:rPr lang="de-DE" sz="2800" dirty="0">
                <a:latin typeface="Franklin Gothic Book" panose="020B0503020102020204" pitchFamily="34" charset="0"/>
              </a:rPr>
              <a:t>Vorstellung zur Bürgerversammlung am 23.11.2024</a:t>
            </a:r>
          </a:p>
        </p:txBody>
      </p:sp>
      <p:pic>
        <p:nvPicPr>
          <p:cNvPr id="4" name="Picture 9" descr="Stadtwappen">
            <a:extLst>
              <a:ext uri="{FF2B5EF4-FFF2-40B4-BE49-F238E27FC236}">
                <a16:creationId xmlns:a16="http://schemas.microsoft.com/office/drawing/2014/main" id="{D15B4665-A228-1B4B-3EE7-050886D9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E64435DA-D35D-2773-6DBA-C2A30525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37" y="7166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DB3A16-E8F4-9CD1-7B54-9F51A99A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48BF392-0185-8330-E23E-6D15049B2F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6" y="5966287"/>
            <a:ext cx="5805964" cy="8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- 9 -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Planungsstand Nahwärmenetz Eibenstock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905257" y="1446942"/>
            <a:ext cx="10594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</a:rPr>
              <a:t>Wärmevertrag zur Nutzung der Abwärme wurde durch die Kommunalaufsicht geprüft.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Wärmebezugsvertrag mit E4F ist genehmigungspflichtig und wurde nicht genehmigt (Risiko für Stadt zu groß)</a:t>
            </a: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Ergebnis: </a:t>
            </a: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jegliche Investitionen bzw. wirtschaftliche Betätigungen in der Dimension des geplanten Nahwärmenetzes werden nicht genehmigt.</a:t>
            </a:r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- 10 -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Planungsstand Nahwärmenetz Eibenstock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974268" y="1199489"/>
            <a:ext cx="105942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Lösung: </a:t>
            </a: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zuerst die Gründung Betreibergesellschaft mit städtischer Beteiligung von 25,1 % (Erhaltung Sperrminorität)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soll mit der Energiegenossenschaft Chemnitz – Zwickau gegründet werden</a:t>
            </a: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Betreibergesellschaft trifft alle weiteren Entscheidungen  (Energieträger, Netzdimension, endgültiger Netzverlauf usw.)</a:t>
            </a: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- 11 -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6A5A96-4E89-3BB3-30F1-7DFF1FD3A488}"/>
              </a:ext>
            </a:extLst>
          </p:cNvPr>
          <p:cNvSpPr txBox="1"/>
          <p:nvPr/>
        </p:nvSpPr>
        <p:spPr>
          <a:xfrm>
            <a:off x="942145" y="1071493"/>
            <a:ext cx="108877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folgende Zielwärmepreise ab Fertigstellung des Netzes (Heizperiode 2026/27)  realistisch:</a:t>
            </a:r>
          </a:p>
          <a:p>
            <a:r>
              <a:rPr lang="de-DE" sz="2800" dirty="0">
                <a:latin typeface="Franklin Gothic Book" panose="020B05030201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Zielwärmepreis: 11,0 Ct/kWh netto</a:t>
            </a:r>
          </a:p>
          <a:p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Zielgrundpreis: 46-50 EUR/KW*a</a:t>
            </a:r>
          </a:p>
          <a:p>
            <a:r>
              <a:rPr lang="de-DE" sz="2800" dirty="0">
                <a:latin typeface="Franklin Gothic Book" panose="020B0503020102020204" pitchFamily="34" charset="0"/>
              </a:rPr>
              <a:t>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</a:rPr>
              <a:t>großer Vorteil für Wärmekunden: keine Investitionskosten für den Heizungstausch!	</a:t>
            </a:r>
          </a:p>
          <a:p>
            <a:pPr marL="342900" indent="-342900" algn="just">
              <a:buFont typeface="Wingdings" panose="05000000000000000000" pitchFamily="2" charset="2"/>
              <a:buChar char=""/>
            </a:pPr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- 12 -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6A5A96-4E89-3BB3-30F1-7DFF1FD3A488}"/>
              </a:ext>
            </a:extLst>
          </p:cNvPr>
          <p:cNvSpPr txBox="1"/>
          <p:nvPr/>
        </p:nvSpPr>
        <p:spPr>
          <a:xfrm>
            <a:off x="942145" y="1071493"/>
            <a:ext cx="108877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Vergleichsrechnung Einfamilienhaus Heizperiode 2027</a:t>
            </a:r>
            <a:r>
              <a:rPr lang="de-DE" sz="2800" dirty="0">
                <a:latin typeface="Franklin Gothic Book" panose="020B05030201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r>
              <a:rPr lang="de-DE" sz="2800" dirty="0">
                <a:latin typeface="Franklin Gothic Book" panose="020B0503020102020204" pitchFamily="34" charset="0"/>
              </a:rPr>
              <a:t>                       </a:t>
            </a:r>
            <a:r>
              <a:rPr lang="de-DE" sz="2000" dirty="0">
                <a:latin typeface="Franklin Gothic Book" panose="020B0503020102020204" pitchFamily="34" charset="0"/>
              </a:rPr>
              <a:t>Hinzu kommt die Ersparnis des Heizungstausches!</a:t>
            </a:r>
            <a:endParaRPr lang="de-DE" sz="2800" dirty="0">
              <a:latin typeface="Franklin Gothic Book" panose="020B0503020102020204" pitchFamily="34" charset="0"/>
            </a:endParaRPr>
          </a:p>
          <a:p>
            <a:r>
              <a:rPr lang="de-DE" sz="2800" dirty="0">
                <a:latin typeface="Franklin Gothic Book" panose="020B0503020102020204" pitchFamily="34" charset="0"/>
              </a:rPr>
              <a:t> </a:t>
            </a:r>
          </a:p>
          <a:p>
            <a:r>
              <a:rPr lang="de-DE" sz="2800" dirty="0">
                <a:latin typeface="Franklin Gothic Book" panose="020B0503020102020204" pitchFamily="34" charset="0"/>
              </a:rPr>
              <a:t>	</a:t>
            </a:r>
          </a:p>
          <a:p>
            <a:pPr marL="342900" indent="-342900" algn="just">
              <a:buFont typeface="Wingdings" panose="05000000000000000000" pitchFamily="2" charset="2"/>
              <a:buChar char=""/>
            </a:pPr>
            <a:endParaRPr lang="de-DE" dirty="0">
              <a:latin typeface="Franklin Gothic Book" panose="020B05030201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498A1A-1459-A158-1A06-B80CFD301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152" y="1576457"/>
            <a:ext cx="98298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- 13 -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540BEB4-6845-3747-89AB-2832F098170D}"/>
              </a:ext>
            </a:extLst>
          </p:cNvPr>
          <p:cNvSpPr txBox="1">
            <a:spLocks/>
          </p:cNvSpPr>
          <p:nvPr/>
        </p:nvSpPr>
        <p:spPr>
          <a:xfrm>
            <a:off x="1096080" y="1049090"/>
            <a:ext cx="11340000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dirty="0"/>
              <a:t>	</a:t>
            </a:r>
            <a:r>
              <a:rPr lang="de-DE" sz="2800" b="1" dirty="0">
                <a:latin typeface="Franklin Gothic Book" panose="020B0503020102020204" pitchFamily="34" charset="0"/>
              </a:rPr>
              <a:t>die nächsten Schritte: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B34B79-3755-2319-8A72-59D699102EB9}"/>
              </a:ext>
            </a:extLst>
          </p:cNvPr>
          <p:cNvSpPr txBox="1"/>
          <p:nvPr/>
        </p:nvSpPr>
        <p:spPr>
          <a:xfrm>
            <a:off x="1096080" y="1748516"/>
            <a:ext cx="9505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verbindliche Wärmekundenabfrage mit Vorwärmeverträgen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>
              <a:solidFill>
                <a:prstClr val="black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Gründung Betreibergesellschaft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Entscheidung über Energieträger</a:t>
            </a: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endgültigen Netzverlauf- und –</a:t>
            </a:r>
            <a:r>
              <a:rPr lang="de-DE" sz="2800" dirty="0" err="1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</a:t>
            </a:r>
            <a:endParaRPr lang="de-DE" sz="2800" dirty="0">
              <a:solidFill>
                <a:prstClr val="black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Umsetzungsplanung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- 14 -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540BEB4-6845-3747-89AB-2832F098170D}"/>
              </a:ext>
            </a:extLst>
          </p:cNvPr>
          <p:cNvSpPr txBox="1">
            <a:spLocks/>
          </p:cNvSpPr>
          <p:nvPr/>
        </p:nvSpPr>
        <p:spPr>
          <a:xfrm>
            <a:off x="1096080" y="1049090"/>
            <a:ext cx="11340000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Vorwärmeverträge: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B34B79-3755-2319-8A72-59D699102EB9}"/>
              </a:ext>
            </a:extLst>
          </p:cNvPr>
          <p:cNvSpPr txBox="1"/>
          <p:nvPr/>
        </p:nvSpPr>
        <p:spPr>
          <a:xfrm>
            <a:off x="1096080" y="1597043"/>
            <a:ext cx="95057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Stadt: verbindliche Ermittlung Anschlussnehmer, um detailliert planen zu können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>
              <a:solidFill>
                <a:prstClr val="black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Kunde: Festlegung u. </a:t>
            </a: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arantie</a:t>
            </a: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künftiger Konditionen für Wärmevertrag  (Preis, Laufzeit, Verlängerung)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Ausstiegsklausel Kunde: höhere Preise als festgelegt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Ausstiegsklausel Stadt: Unwirtschaftlichkeit, techn. Probleme</a:t>
            </a: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- 15 -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540BEB4-6845-3747-89AB-2832F098170D}"/>
              </a:ext>
            </a:extLst>
          </p:cNvPr>
          <p:cNvSpPr txBox="1">
            <a:spLocks/>
          </p:cNvSpPr>
          <p:nvPr/>
        </p:nvSpPr>
        <p:spPr>
          <a:xfrm>
            <a:off x="1096080" y="1049090"/>
            <a:ext cx="11340000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Festlegung u. Garantie künftiger Konditionen Wärmevertrag: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B34B79-3755-2319-8A72-59D699102EB9}"/>
              </a:ext>
            </a:extLst>
          </p:cNvPr>
          <p:cNvSpPr txBox="1"/>
          <p:nvPr/>
        </p:nvSpPr>
        <p:spPr>
          <a:xfrm>
            <a:off x="1096080" y="1597043"/>
            <a:ext cx="95057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Laufzeit:</a:t>
            </a: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Jahre, Verlängerung 5 Jahre (Kündigungsfrist 6 Monate vor Ablauf Vertragszeit)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dirty="0">
              <a:solidFill>
                <a:prstClr val="black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Preis: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Arbeitspreis: 11,00 Cent pro kWh </a:t>
            </a:r>
            <a:r>
              <a:rPr lang="de-DE" sz="2800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Preisgleitklausel</a:t>
            </a: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Grundpreis:                                            </a:t>
            </a:r>
            <a:r>
              <a:rPr lang="de-DE" sz="2800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Preisgleitklausel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F64D22-2543-76C2-9F6A-9DC36C624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644" y="3484989"/>
            <a:ext cx="6641424" cy="26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- 16 -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540BEB4-6845-3747-89AB-2832F098170D}"/>
              </a:ext>
            </a:extLst>
          </p:cNvPr>
          <p:cNvSpPr txBox="1">
            <a:spLocks/>
          </p:cNvSpPr>
          <p:nvPr/>
        </p:nvSpPr>
        <p:spPr>
          <a:xfrm>
            <a:off x="992038" y="1049090"/>
            <a:ext cx="11340000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Zweck Preisgleitklausel: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B34B79-3755-2319-8A72-59D699102EB9}"/>
              </a:ext>
            </a:extLst>
          </p:cNvPr>
          <p:cNvSpPr txBox="1"/>
          <p:nvPr/>
        </p:nvSpPr>
        <p:spPr>
          <a:xfrm>
            <a:off x="992038" y="1599701"/>
            <a:ext cx="10964901" cy="370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Polo-Leicht"/>
              </a:rPr>
              <a:t>d</a:t>
            </a:r>
            <a:r>
              <a:rPr lang="de-DE" sz="2800" b="0" i="0" dirty="0">
                <a:effectLst/>
                <a:latin typeface="Polo-Leicht"/>
              </a:rPr>
              <a:t>urch lange Vertragslaufzeit </a:t>
            </a:r>
            <a:r>
              <a:rPr lang="de-DE" sz="2800" dirty="0">
                <a:latin typeface="Polo-Leicht"/>
              </a:rPr>
              <a:t>Unvorhersehbarkeit der</a:t>
            </a:r>
            <a:r>
              <a:rPr lang="de-DE" sz="2800" b="0" i="0" dirty="0">
                <a:effectLst/>
                <a:latin typeface="Polo-Leicht"/>
              </a:rPr>
              <a:t> Kostenbestandteile wie</a:t>
            </a:r>
            <a:r>
              <a:rPr lang="de-DE" sz="2800" dirty="0">
                <a:latin typeface="Polo-Leicht"/>
              </a:rPr>
              <a:t> </a:t>
            </a:r>
            <a:r>
              <a:rPr lang="de-DE" sz="2800" b="0" i="0" dirty="0">
                <a:effectLst/>
                <a:latin typeface="Polo-Leicht"/>
              </a:rPr>
              <a:t>Energiepreise, Lohn- oder Materialkosten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DE" sz="2800" b="0" i="0" dirty="0">
              <a:effectLst/>
              <a:latin typeface="Polo-Leicht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0" i="0" dirty="0">
                <a:effectLst/>
                <a:latin typeface="Polo-Leicht"/>
              </a:rPr>
              <a:t>Zukunftssichere Gestaltung der Verträge für beide Vertragspartner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b="0" i="0" dirty="0">
              <a:effectLst/>
              <a:latin typeface="Polo-Leicht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0" i="0" dirty="0">
                <a:effectLst/>
                <a:latin typeface="Polo-Leicht"/>
              </a:rPr>
              <a:t>Anpassung der Preise an veränderte Rahmenbedingungen – nach oben wie nach unten</a:t>
            </a:r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- 17 -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540BEB4-6845-3747-89AB-2832F098170D}"/>
              </a:ext>
            </a:extLst>
          </p:cNvPr>
          <p:cNvSpPr txBox="1">
            <a:spLocks/>
          </p:cNvSpPr>
          <p:nvPr/>
        </p:nvSpPr>
        <p:spPr>
          <a:xfrm>
            <a:off x="770064" y="875980"/>
            <a:ext cx="11340000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Beispiel Preisgleitklausel: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B34B79-3755-2319-8A72-59D699102EB9}"/>
              </a:ext>
            </a:extLst>
          </p:cNvPr>
          <p:cNvSpPr txBox="1"/>
          <p:nvPr/>
        </p:nvSpPr>
        <p:spPr>
          <a:xfrm>
            <a:off x="770064" y="1300402"/>
            <a:ext cx="11340000" cy="514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e-DE" sz="2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euer Arbeitspreis Folgejahr </a:t>
            </a:r>
            <a:r>
              <a:rPr lang="de-DE" sz="27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Arbeitspreis Vorjahr X (30 % fixer Anteil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7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de-DE" sz="27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de-DE" sz="27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0 % Kostenentwicklung Biomasse + 10 % Kostenentwicklung Erdgas)</a:t>
            </a:r>
          </a:p>
          <a:p>
            <a:r>
              <a:rPr lang="de-DE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Biomasse: Index Holzprodukte zur Energieerzeugung des Statistischen Bundesamtes</a:t>
            </a:r>
          </a:p>
          <a:p>
            <a:r>
              <a:rPr lang="de-DE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Erdgas: Verbraucherpreisindex Nichthaushalte für Deutschland des Statistischen Bundesamtes</a:t>
            </a:r>
          </a:p>
          <a:p>
            <a:endParaRPr lang="de-DE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Ct/kWh netto x </a:t>
            </a:r>
            <a:r>
              <a:rPr lang="de-DE" sz="4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0,30 + 0,60 x </a:t>
            </a:r>
            <a:r>
              <a:rPr lang="de-DE" sz="22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de-DE" sz="2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sz="2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0,10  x</a:t>
            </a:r>
            <a:r>
              <a:rPr lang="de-DE" sz="2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de-DE" sz="4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Ct/kWh x</a:t>
            </a:r>
            <a:r>
              <a:rPr lang="de-DE" sz="24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4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2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0,30</a:t>
            </a:r>
            <a:r>
              <a:rPr lang="de-DE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de-DE" sz="22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0,60  x</a:t>
            </a:r>
            <a:r>
              <a:rPr lang="de-DE" sz="24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de-DE" sz="22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+ 0,10 x                          </a:t>
            </a:r>
            <a:r>
              <a:rPr lang="de-DE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DE" sz="24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e-DE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9,91 Ct/kWh</a:t>
            </a:r>
            <a:endParaRPr lang="de-DE" sz="24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der Grundpreis ist in der Regel indexiert, üblicherweise mit Indizes für Baukosten und Lohnkosten.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C73406-4C72-DF0A-C548-25424AE5819F}"/>
              </a:ext>
            </a:extLst>
          </p:cNvPr>
          <p:cNvSpPr txBox="1"/>
          <p:nvPr/>
        </p:nvSpPr>
        <p:spPr>
          <a:xfrm>
            <a:off x="4947657" y="3151596"/>
            <a:ext cx="3239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Franklin Gothic Book" panose="020B0503020102020204" pitchFamily="34" charset="0"/>
              </a:rPr>
              <a:t>Biomasseindex 2024</a:t>
            </a:r>
          </a:p>
          <a:p>
            <a:r>
              <a:rPr lang="de-DE" sz="2200" b="1" dirty="0">
                <a:latin typeface="Franklin Gothic Book" panose="020B0503020102020204" pitchFamily="34" charset="0"/>
              </a:rPr>
              <a:t>Biomasseindex 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948807-E12D-C81D-1D9C-3F2DE655EEF8}"/>
              </a:ext>
            </a:extLst>
          </p:cNvPr>
          <p:cNvSpPr txBox="1"/>
          <p:nvPr/>
        </p:nvSpPr>
        <p:spPr>
          <a:xfrm>
            <a:off x="8837399" y="3105421"/>
            <a:ext cx="290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Franklin Gothic Book" panose="020B0503020102020204" pitchFamily="34" charset="0"/>
              </a:rPr>
              <a:t>Gaspreisindex 2024</a:t>
            </a:r>
          </a:p>
          <a:p>
            <a:r>
              <a:rPr lang="de-DE" sz="2200" b="1" dirty="0">
                <a:latin typeface="Franklin Gothic Book" panose="020B0503020102020204" pitchFamily="34" charset="0"/>
              </a:rPr>
              <a:t>Gaspreisindex 2023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21FA732-5D90-D195-8037-979F6D48C382}"/>
              </a:ext>
            </a:extLst>
          </p:cNvPr>
          <p:cNvCxnSpPr>
            <a:cxnSpLocks/>
          </p:cNvCxnSpPr>
          <p:nvPr/>
        </p:nvCxnSpPr>
        <p:spPr>
          <a:xfrm>
            <a:off x="5044965" y="3536316"/>
            <a:ext cx="25298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D1C691F-A2F4-C56E-C0C5-AE7FF5EC7877}"/>
              </a:ext>
            </a:extLst>
          </p:cNvPr>
          <p:cNvCxnSpPr>
            <a:cxnSpLocks/>
          </p:cNvCxnSpPr>
          <p:nvPr/>
        </p:nvCxnSpPr>
        <p:spPr>
          <a:xfrm>
            <a:off x="8932475" y="3478715"/>
            <a:ext cx="2497525" cy="15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984F550-1590-48B3-92FA-F3B78C36854D}"/>
              </a:ext>
            </a:extLst>
          </p:cNvPr>
          <p:cNvSpPr txBox="1"/>
          <p:nvPr/>
        </p:nvSpPr>
        <p:spPr>
          <a:xfrm>
            <a:off x="4527956" y="4024379"/>
            <a:ext cx="2050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Franklin Gothic Book" panose="020B0503020102020204" pitchFamily="34" charset="0"/>
              </a:rPr>
              <a:t>11,48 Ct/kWh</a:t>
            </a:r>
          </a:p>
          <a:p>
            <a:r>
              <a:rPr lang="de-DE" sz="2200" b="1" dirty="0">
                <a:latin typeface="Franklin Gothic Book" panose="020B0503020102020204" pitchFamily="34" charset="0"/>
              </a:rPr>
              <a:t>13,50 Ct/kWh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60BE9B3-8703-69B3-BA7D-926884EB7BB8}"/>
              </a:ext>
            </a:extLst>
          </p:cNvPr>
          <p:cNvCxnSpPr>
            <a:cxnSpLocks/>
          </p:cNvCxnSpPr>
          <p:nvPr/>
        </p:nvCxnSpPr>
        <p:spPr>
          <a:xfrm>
            <a:off x="4581434" y="4408363"/>
            <a:ext cx="185863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5BF959BE-A775-B4AA-0EDE-7F5B481E8D72}"/>
              </a:ext>
            </a:extLst>
          </p:cNvPr>
          <p:cNvSpPr txBox="1"/>
          <p:nvPr/>
        </p:nvSpPr>
        <p:spPr>
          <a:xfrm>
            <a:off x="7609778" y="4024378"/>
            <a:ext cx="2050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Franklin Gothic Book" panose="020B0503020102020204" pitchFamily="34" charset="0"/>
              </a:rPr>
              <a:t>9,06 Ct/kWh</a:t>
            </a:r>
          </a:p>
          <a:p>
            <a:r>
              <a:rPr lang="de-DE" sz="2200" b="1" dirty="0">
                <a:latin typeface="Franklin Gothic Book" panose="020B0503020102020204" pitchFamily="34" charset="0"/>
              </a:rPr>
              <a:t>9,99 Ct/kWh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0837638-237D-5FC0-409A-61B939810A53}"/>
              </a:ext>
            </a:extLst>
          </p:cNvPr>
          <p:cNvCxnSpPr>
            <a:cxnSpLocks/>
          </p:cNvCxnSpPr>
          <p:nvPr/>
        </p:nvCxnSpPr>
        <p:spPr>
          <a:xfrm flipV="1">
            <a:off x="7636525" y="4409098"/>
            <a:ext cx="1652492" cy="73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>
            <a:extLst>
              <a:ext uri="{FF2B5EF4-FFF2-40B4-BE49-F238E27FC236}">
                <a16:creationId xmlns:a16="http://schemas.microsoft.com/office/drawing/2014/main" id="{9CC16F01-F583-2E82-C852-B2DBCF1BC2FB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83272E3-3A68-E9F1-D096-48A1B32E3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573" y="515449"/>
            <a:ext cx="9144000" cy="2387600"/>
          </a:xfrm>
        </p:spPr>
        <p:txBody>
          <a:bodyPr>
            <a:normAutofit/>
          </a:bodyPr>
          <a:lstStyle/>
          <a:p>
            <a:r>
              <a:rPr lang="de-DE" b="1" dirty="0">
                <a:latin typeface="Franklin Gothic Book" panose="020B0503020102020204" pitchFamily="34" charset="0"/>
              </a:rPr>
              <a:t>Danke für Ihre Aufmerksamkeit</a:t>
            </a:r>
          </a:p>
        </p:txBody>
      </p:sp>
      <p:pic>
        <p:nvPicPr>
          <p:cNvPr id="4" name="Picture 9" descr="Stadtwappen">
            <a:extLst>
              <a:ext uri="{FF2B5EF4-FFF2-40B4-BE49-F238E27FC236}">
                <a16:creationId xmlns:a16="http://schemas.microsoft.com/office/drawing/2014/main" id="{D15B4665-A228-1B4B-3EE7-050886D9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E64435DA-D35D-2773-6DBA-C2A30525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37" y="7166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Bergstadt Eibenstock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DB3A16-E8F4-9CD1-7B54-9F51A99A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48BF392-0185-8330-E23E-6D15049B2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6" y="5966287"/>
            <a:ext cx="5805964" cy="8917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4CC557-8EDD-6A55-156E-700B9458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454" y="2011010"/>
            <a:ext cx="6263164" cy="4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- 1 -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Planungsstand Nahwärmenetz Eibenstock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4675728" y="980707"/>
            <a:ext cx="71863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aktuell kleines Nahwärmenetz seit 2007 in Betrieb:  </a:t>
            </a: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Heizzentrale: „Glück Auf“ – Oberschule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Erzeuger: Biomasse (Hackschnitzel)/Erdgas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Wärmebedarf: ca. 1,6 - 2 </a:t>
            </a:r>
            <a:r>
              <a:rPr lang="de-DE" sz="28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Betreiber: Energie Eibenstock </a:t>
            </a:r>
            <a:r>
              <a:rPr lang="de-DE" sz="28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i.L</a:t>
            </a: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9DF6FE0-1F1E-28F2-B04A-7DF9A3C29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50" y="1169715"/>
            <a:ext cx="3721702" cy="44195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3A052BC-C24E-C978-19CB-511D245A6BC8}"/>
              </a:ext>
            </a:extLst>
          </p:cNvPr>
          <p:cNvSpPr txBox="1"/>
          <p:nvPr/>
        </p:nvSpPr>
        <p:spPr>
          <a:xfrm>
            <a:off x="2470894" y="3365259"/>
            <a:ext cx="106906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Oberschule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76BFF5-80D3-C141-D1DD-FE924650015D}"/>
              </a:ext>
            </a:extLst>
          </p:cNvPr>
          <p:cNvSpPr txBox="1"/>
          <p:nvPr/>
        </p:nvSpPr>
        <p:spPr>
          <a:xfrm>
            <a:off x="1431167" y="3937844"/>
            <a:ext cx="86172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Rathaus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D5D9D09-88AE-E0B5-46C4-5A572C54215E}"/>
              </a:ext>
            </a:extLst>
          </p:cNvPr>
          <p:cNvSpPr txBox="1"/>
          <p:nvPr/>
        </p:nvSpPr>
        <p:spPr>
          <a:xfrm>
            <a:off x="1809400" y="4389640"/>
            <a:ext cx="1209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ranklin Gothic Book" panose="020B0503020102020204" pitchFamily="34" charset="0"/>
              </a:rPr>
              <a:t>Haberleithe</a:t>
            </a:r>
            <a:r>
              <a:rPr lang="de-DE" sz="1400" dirty="0">
                <a:latin typeface="Franklin Gothic Book" panose="020B0503020102020204" pitchFamily="34" charset="0"/>
              </a:rPr>
              <a:t> 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03AC8C1-F553-6D1B-0274-9F5367CA6AC6}"/>
              </a:ext>
            </a:extLst>
          </p:cNvPr>
          <p:cNvSpPr txBox="1"/>
          <p:nvPr/>
        </p:nvSpPr>
        <p:spPr>
          <a:xfrm>
            <a:off x="2470894" y="5030608"/>
            <a:ext cx="53453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Kita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C01B649-F65B-C44A-557A-CA3C9FA1886D}"/>
              </a:ext>
            </a:extLst>
          </p:cNvPr>
          <p:cNvSpPr txBox="1"/>
          <p:nvPr/>
        </p:nvSpPr>
        <p:spPr>
          <a:xfrm>
            <a:off x="829384" y="3099780"/>
            <a:ext cx="121087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Herbstsonne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F7E6BD-05DC-0D5D-9ED4-596803483C9D}"/>
              </a:ext>
            </a:extLst>
          </p:cNvPr>
          <p:cNvSpPr txBox="1"/>
          <p:nvPr/>
        </p:nvSpPr>
        <p:spPr>
          <a:xfrm>
            <a:off x="2148842" y="1387289"/>
            <a:ext cx="130198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Schindlers Hof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C196B96-383E-ACD8-A621-DD03848CF727}"/>
              </a:ext>
            </a:extLst>
          </p:cNvPr>
          <p:cNvSpPr txBox="1"/>
          <p:nvPr/>
        </p:nvSpPr>
        <p:spPr>
          <a:xfrm>
            <a:off x="1007615" y="1349182"/>
            <a:ext cx="85441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Minigolf</a:t>
            </a:r>
          </a:p>
        </p:txBody>
      </p:sp>
    </p:spTree>
    <p:extLst>
      <p:ext uri="{BB962C8B-B14F-4D97-AF65-F5344CB8AC3E}">
        <p14:creationId xmlns:p14="http://schemas.microsoft.com/office/powerpoint/2010/main" val="1506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- 2 -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Nahwärmenetze Eibenstock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835729" y="1115400"/>
            <a:ext cx="105942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Ziel:</a:t>
            </a:r>
            <a:r>
              <a:rPr lang="de-DE" sz="2800" dirty="0">
                <a:latin typeface="Franklin Gothic Book" panose="020B0503020102020204" pitchFamily="34" charset="0"/>
              </a:rPr>
              <a:t> Modernisierung und Erweiterung bestehendes Netz</a:t>
            </a:r>
          </a:p>
          <a:p>
            <a:pPr marL="457200" indent="-457200">
              <a:buFontTx/>
              <a:buChar char="-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Erstellung Quartierskonzept bis Ende 2022</a:t>
            </a: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Erstabfrage: 18 weitere interessierte Objekte - Wärmebedarf von ca. 1,6 </a:t>
            </a:r>
            <a:r>
              <a:rPr lang="de-DE" sz="2800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de-DE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erster Netzentwurf</a:t>
            </a:r>
          </a:p>
          <a:p>
            <a:pPr marL="342900" indent="-342900" algn="just">
              <a:buFont typeface="Wingdings" panose="05000000000000000000" pitchFamily="2" charset="2"/>
              <a:buChar char=""/>
            </a:pPr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- 3 -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835729" y="1078864"/>
            <a:ext cx="1059427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Vorteile eines Nahwärmeanschlusses:</a:t>
            </a: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kein Kesseltausch oder Modernisierung der Heiztechnik</a:t>
            </a:r>
          </a:p>
          <a:p>
            <a:pPr algn="just"/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Anschluss an Wärmenetz gilt als erneuerbare Heizung (GEG)</a:t>
            </a:r>
          </a:p>
          <a:p>
            <a:pPr algn="just"/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Wegfall Investitionskosten, Wartungsaufwand, Lieferungen </a:t>
            </a:r>
          </a:p>
          <a:p>
            <a:pPr algn="just"/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mehr Platz durch Wegfall Kessel, Lagerräume</a:t>
            </a:r>
          </a:p>
          <a:p>
            <a:pPr algn="just"/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attraktiver Wärmepreis (Wegfall Umlagen, Steuern, Abgaben)</a:t>
            </a:r>
          </a:p>
          <a:p>
            <a:pPr algn="just"/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kostenfreie Überprüfung und Optimierung</a:t>
            </a: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- 4 -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 Planungsstand Nahwärmenetz Eibenstock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4DFA4CC-87E8-3C87-4873-9998DF00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31" y="1169714"/>
            <a:ext cx="5175190" cy="456684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A3822D4-3E19-1D6F-5244-287FE14169DC}"/>
              </a:ext>
            </a:extLst>
          </p:cNvPr>
          <p:cNvSpPr txBox="1"/>
          <p:nvPr/>
        </p:nvSpPr>
        <p:spPr>
          <a:xfrm>
            <a:off x="6271404" y="977104"/>
            <a:ext cx="53577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Prüfung aller möglichen erneuerbaren Energieträger  </a:t>
            </a:r>
          </a:p>
          <a:p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Ergebnis: transformiertes Netz mit Wärmeträger Hackschnitzel (Grundlast) und Erdgas (Spitzenlast)</a:t>
            </a:r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- 5 -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Planungsstand Nahwärmenetz Eibenstock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903690" y="1169715"/>
            <a:ext cx="109646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Erweiterung Betrachtungsgebiet auf großen Teil obere Innenstadt: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 von 124 Objekteigentümern Interesse an Anschluss (55 %)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Anwuchs geplantes Netz auf ca. 8,5 km Leitungslänge/Wärmebedarf ca. 7 </a:t>
            </a:r>
            <a:r>
              <a:rPr lang="de-DE" sz="28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/Gesamtinvestition ca. 8,5 Mio. EUR (40 % BEW Förderung)</a:t>
            </a: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- 6 -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Planungsstand Nahwärmenetz Eibenstock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5909094" y="1049156"/>
            <a:ext cx="4675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Franklin Gothic Book" panose="020B0503020102020204" pitchFamily="34" charset="0"/>
              </a:rPr>
              <a:t>neu geplantes Netz:</a:t>
            </a:r>
          </a:p>
          <a:p>
            <a:endParaRPr lang="de-DE" sz="2800" b="1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</a:rPr>
              <a:t>Rot: Bestandsnetz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</a:rPr>
              <a:t>Blau: Interessenten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ranklin Gothic Book" panose="020B0503020102020204" pitchFamily="34" charset="0"/>
              </a:rPr>
              <a:t>Grau: bisher kein Interesse oder außerhalb des Betrachtungsgebietes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966664-0FE3-F182-18F1-A085872F6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081" y="1199489"/>
            <a:ext cx="4279614" cy="47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- 7 -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Planungsstand Nahwärmenetz Eibenstock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1088899" y="1269338"/>
            <a:ext cx="10594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</a:rPr>
              <a:t>Heizhaus auf dem Garagenkomplex neben der </a:t>
            </a:r>
            <a:r>
              <a:rPr lang="de-DE" sz="2800" dirty="0" err="1">
                <a:latin typeface="Franklin Gothic Book" panose="020B0503020102020204" pitchFamily="34" charset="0"/>
              </a:rPr>
              <a:t>Eviro</a:t>
            </a:r>
            <a:endParaRPr lang="de-DE" sz="2800" dirty="0">
              <a:latin typeface="Franklin Gothic Book" panose="020B0503020102020204" pitchFamily="34" charset="0"/>
            </a:endParaRPr>
          </a:p>
          <a:p>
            <a:endParaRPr lang="de-DE" sz="2800" dirty="0">
              <a:latin typeface="Franklin Gothic Book" panose="020B0503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Gespräche mit Firma E4F bei für Abwärmenutzung</a:t>
            </a:r>
          </a:p>
          <a:p>
            <a:pPr algn="just"/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Pyrolysefabrik könnte gesamten Wärmebedarf über  Prozessabwärme decken</a:t>
            </a:r>
          </a:p>
          <a:p>
            <a:pPr algn="just"/>
            <a:endParaRPr lang="de-DE" sz="28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beide Parteien zeigen Bereitschaft dieses Paradebeispiel für erneuerbare Wärme gemeinsam anzupacken</a:t>
            </a:r>
            <a:endParaRPr lang="de-DE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1">
            <a:extLst>
              <a:ext uri="{FF2B5EF4-FFF2-40B4-BE49-F238E27FC236}">
                <a16:creationId xmlns:a16="http://schemas.microsoft.com/office/drawing/2014/main" id="{445C961E-08AC-1BAB-7296-0A1492784D55}"/>
              </a:ext>
            </a:extLst>
          </p:cNvPr>
          <p:cNvCxnSpPr>
            <a:cxnSpLocks/>
          </p:cNvCxnSpPr>
          <p:nvPr/>
        </p:nvCxnSpPr>
        <p:spPr>
          <a:xfrm>
            <a:off x="3" y="620688"/>
            <a:ext cx="12191997" cy="0"/>
          </a:xfrm>
          <a:prstGeom prst="line">
            <a:avLst/>
          </a:prstGeom>
          <a:ln w="28575" cap="rnd" cmpd="thickThin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Stadtwappen">
            <a:extLst>
              <a:ext uri="{FF2B5EF4-FFF2-40B4-BE49-F238E27FC236}">
                <a16:creationId xmlns:a16="http://schemas.microsoft.com/office/drawing/2014/main" id="{1339887D-1955-0608-22B5-7932A9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" y="71661"/>
            <a:ext cx="732766" cy="8370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4C288B6-B7BE-064E-80C1-DA675F48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25400" dir="5400000" algn="ctr" rotWithShape="0">
                    <a:schemeClr val="tx1"/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Bergstadt Eibenstock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E8D024-06D5-0B1E-848C-5BDDE68AD232}"/>
              </a:ext>
            </a:extLst>
          </p:cNvPr>
          <p:cNvSpPr txBox="1"/>
          <p:nvPr/>
        </p:nvSpPr>
        <p:spPr>
          <a:xfrm>
            <a:off x="10997952" y="1922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Rounded MT Bold" panose="020F0704030504030204" pitchFamily="34" charset="0"/>
              </a:rPr>
              <a:t>- 8 -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60D25-7590-9A76-B96D-21D00832D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2200344" cy="9361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B9CA00-B4FF-7257-1BB9-3607B705F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7" b="3744"/>
          <a:stretch/>
        </p:blipFill>
        <p:spPr>
          <a:xfrm>
            <a:off x="6386035" y="5966287"/>
            <a:ext cx="5805964" cy="8917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DA3C-C152-E15D-2D87-2E0AFFE1F842}"/>
              </a:ext>
            </a:extLst>
          </p:cNvPr>
          <p:cNvSpPr txBox="1"/>
          <p:nvPr/>
        </p:nvSpPr>
        <p:spPr>
          <a:xfrm>
            <a:off x="3424687" y="6545088"/>
            <a:ext cx="5693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2024-11-23             Planungsstand Nahwärmenetz Eibenstock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033F80-45EC-D115-F60A-BE0A5A53DB1E}"/>
              </a:ext>
            </a:extLst>
          </p:cNvPr>
          <p:cNvSpPr txBox="1"/>
          <p:nvPr/>
        </p:nvSpPr>
        <p:spPr>
          <a:xfrm>
            <a:off x="974268" y="1199489"/>
            <a:ext cx="1059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>
                <a:latin typeface="Franklin Gothic Book" panose="020B0503020102020204" pitchFamily="34" charset="0"/>
              </a:rPr>
              <a:t>für Nutzung Abwärme müsste Leitung von E4F zur Muldenhammer Straße gebaut werden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8A564AC-48F5-AFC6-0839-E097A395E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216" y="2153596"/>
            <a:ext cx="5383500" cy="39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Breitbild</PresentationFormat>
  <Paragraphs>184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Franklin Gothic Book</vt:lpstr>
      <vt:lpstr>Polo-Leicht</vt:lpstr>
      <vt:lpstr>Symbol</vt:lpstr>
      <vt:lpstr>Times New Roman</vt:lpstr>
      <vt:lpstr>Wingdings</vt:lpstr>
      <vt:lpstr>Office</vt:lpstr>
      <vt:lpstr>Planungsstand Nahwärmenetze Eibenstock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Bisherige Maßnahmen Energiemanagement</dc:title>
  <dc:creator>Steve Beyer</dc:creator>
  <cp:lastModifiedBy>Steve Beyer</cp:lastModifiedBy>
  <cp:revision>134</cp:revision>
  <dcterms:created xsi:type="dcterms:W3CDTF">2023-12-05T08:52:07Z</dcterms:created>
  <dcterms:modified xsi:type="dcterms:W3CDTF">2024-11-18T13:52:06Z</dcterms:modified>
</cp:coreProperties>
</file>